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0" r:id="rId1"/>
    <p:sldMasterId id="2147483754" r:id="rId2"/>
    <p:sldMasterId id="2147483804" r:id="rId3"/>
  </p:sldMasterIdLst>
  <p:notesMasterIdLst>
    <p:notesMasterId r:id="rId48"/>
  </p:notesMasterIdLst>
  <p:sldIdLst>
    <p:sldId id="308" r:id="rId4"/>
    <p:sldId id="329" r:id="rId5"/>
    <p:sldId id="309" r:id="rId6"/>
    <p:sldId id="310" r:id="rId7"/>
    <p:sldId id="311" r:id="rId8"/>
    <p:sldId id="312" r:id="rId9"/>
    <p:sldId id="313" r:id="rId10"/>
    <p:sldId id="314" r:id="rId11"/>
    <p:sldId id="303" r:id="rId12"/>
    <p:sldId id="256" r:id="rId13"/>
    <p:sldId id="298" r:id="rId14"/>
    <p:sldId id="315" r:id="rId15"/>
    <p:sldId id="316" r:id="rId16"/>
    <p:sldId id="317" r:id="rId17"/>
    <p:sldId id="318" r:id="rId18"/>
    <p:sldId id="292" r:id="rId19"/>
    <p:sldId id="319" r:id="rId20"/>
    <p:sldId id="320" r:id="rId21"/>
    <p:sldId id="321" r:id="rId22"/>
    <p:sldId id="322" r:id="rId23"/>
    <p:sldId id="323" r:id="rId24"/>
    <p:sldId id="324" r:id="rId25"/>
    <p:sldId id="325" r:id="rId26"/>
    <p:sldId id="326" r:id="rId27"/>
    <p:sldId id="327" r:id="rId28"/>
    <p:sldId id="257" r:id="rId29"/>
    <p:sldId id="259" r:id="rId30"/>
    <p:sldId id="261" r:id="rId31"/>
    <p:sldId id="262" r:id="rId32"/>
    <p:sldId id="263" r:id="rId33"/>
    <p:sldId id="264" r:id="rId34"/>
    <p:sldId id="265" r:id="rId35"/>
    <p:sldId id="266" r:id="rId36"/>
    <p:sldId id="267" r:id="rId37"/>
    <p:sldId id="294" r:id="rId38"/>
    <p:sldId id="295" r:id="rId39"/>
    <p:sldId id="271" r:id="rId40"/>
    <p:sldId id="272" r:id="rId41"/>
    <p:sldId id="273" r:id="rId42"/>
    <p:sldId id="274" r:id="rId43"/>
    <p:sldId id="280" r:id="rId44"/>
    <p:sldId id="284" r:id="rId45"/>
    <p:sldId id="330" r:id="rId46"/>
    <p:sldId id="293" r:id="rId4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364" autoAdjust="0"/>
  </p:normalViewPr>
  <p:slideViewPr>
    <p:cSldViewPr>
      <p:cViewPr varScale="1">
        <p:scale>
          <a:sx n="70" d="100"/>
          <a:sy n="70" d="100"/>
        </p:scale>
        <p:origin x="-130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6FD363-9B95-40FC-8E3E-947D9CE4868D}" type="datetimeFigureOut">
              <a:rPr lang="ru-RU" smtClean="0"/>
              <a:t>25.10.2024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05458-C7DE-4B20-8A8D-DA00332173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316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05458-C7DE-4B20-8A8D-DA00332173C7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820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ru-RU" altLang="en-US"/>
              <a:t>Образец заголовка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ru-RU" altLang="en-US"/>
              <a:t>Образец подзаголовка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3C24475-C5A9-4A8A-80BF-067691B6E116}" type="slidenum">
              <a:rPr kumimoji="0" lang="ru-RU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4053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ECC2500-B074-4E77-AE00-4777922F32BF}" type="slidenum">
              <a:rPr kumimoji="0" lang="ru-RU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852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CF01AD-74E2-4C63-8719-DAB77CF47E37}" type="slidenum">
              <a:rPr kumimoji="0" lang="ru-RU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5990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A8A5F35-C81B-497A-AE1E-E1CC5C1C0C92}" type="slidenum">
              <a:rPr kumimoji="0" lang="ru-RU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2130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E5D3CA0-C242-4D8C-BA70-6F0EDD1F8278}" type="slidenum">
              <a:rPr kumimoji="0" lang="ru-RU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8252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16C672E-ED93-4208-B767-15AE571885E9}" type="slidenum">
              <a:rPr kumimoji="0" lang="ru-RU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6622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3C14ED2-1491-4BAB-B1A0-16F84915CFBD}" type="slidenum">
              <a:rPr kumimoji="0" lang="ru-RU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8328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E1A21D-AF40-4D30-859B-6378A1A67A75}" type="slidenum">
              <a:rPr kumimoji="0" lang="ru-RU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4345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695421-8158-467D-801B-C4C41CFF3C72}" type="slidenum">
              <a:rPr kumimoji="0" lang="ru-RU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1384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8FC2E84-5485-4D3B-8E65-24E615FD6FBB}" type="slidenum">
              <a:rPr kumimoji="0" lang="ru-RU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8989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0D1C94-E33C-4568-8E53-83A881456E7B}" type="slidenum">
              <a:rPr kumimoji="0" lang="ru-RU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9207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B4B0532-4596-4A35-9D6F-73832FA130E3}" type="slidenum">
              <a:rPr kumimoji="0" lang="ru-RU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319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2CA1DF-4801-47EB-9AA1-8EFA73F03531}" type="slidenum">
              <a:rPr kumimoji="0" lang="ru-RU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35005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ru-RU" altLang="en-US"/>
              <a:t>Образец заголовка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ru-RU" altLang="en-US"/>
              <a:t>Образец подзаголовка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3C24475-C5A9-4A8A-80BF-067691B6E116}" type="slidenum">
              <a:rPr kumimoji="0" lang="ru-RU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88077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ECC2500-B074-4E77-AE00-4777922F32BF}" type="slidenum">
              <a:rPr kumimoji="0" lang="ru-RU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49655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CF01AD-74E2-4C63-8719-DAB77CF47E37}" type="slidenum">
              <a:rPr kumimoji="0" lang="ru-RU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58329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A8A5F35-C81B-497A-AE1E-E1CC5C1C0C92}" type="slidenum">
              <a:rPr kumimoji="0" lang="ru-RU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99319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E5D3CA0-C242-4D8C-BA70-6F0EDD1F8278}" type="slidenum">
              <a:rPr kumimoji="0" lang="ru-RU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37869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16C672E-ED93-4208-B767-15AE571885E9}" type="slidenum">
              <a:rPr kumimoji="0" lang="ru-RU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66069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3C14ED2-1491-4BAB-B1A0-16F84915CFBD}" type="slidenum">
              <a:rPr kumimoji="0" lang="ru-RU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61427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E1A21D-AF40-4D30-859B-6378A1A67A75}" type="slidenum">
              <a:rPr kumimoji="0" lang="ru-RU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91913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695421-8158-467D-801B-C4C41CFF3C72}" type="slidenum">
              <a:rPr kumimoji="0" lang="ru-RU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11600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8FC2E84-5485-4D3B-8E65-24E615FD6FBB}" type="slidenum">
              <a:rPr kumimoji="0" lang="ru-RU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2417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0D1C94-E33C-4568-8E53-83A881456E7B}" type="slidenum">
              <a:rPr kumimoji="0" lang="ru-RU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20162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B4B0532-4596-4A35-9D6F-73832FA130E3}" type="slidenum">
              <a:rPr kumimoji="0" lang="ru-RU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24073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2CA1DF-4801-47EB-9AA1-8EFA73F03531}" type="slidenum">
              <a:rPr kumimoji="0" lang="ru-RU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55525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3C24475-C5A9-4A8A-80BF-067691B6E116}" type="slidenum">
              <a:rPr kumimoji="0" lang="ru-RU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ECC2500-B074-4E77-AE00-4777922F32BF}" type="slidenum">
              <a:rPr kumimoji="0" lang="ru-RU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CF01AD-74E2-4C63-8719-DAB77CF47E37}" type="slidenum">
              <a:rPr kumimoji="0" lang="ru-RU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A8A5F35-C81B-497A-AE1E-E1CC5C1C0C92}" type="slidenum">
              <a:rPr kumimoji="0" lang="ru-RU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E5D3CA0-C242-4D8C-BA70-6F0EDD1F8278}" type="slidenum">
              <a:rPr kumimoji="0" lang="ru-RU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16C672E-ED93-4208-B767-15AE571885E9}" type="slidenum">
              <a:rPr kumimoji="0" lang="ru-RU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3C14ED2-1491-4BAB-B1A0-16F84915CFBD}" type="slidenum">
              <a:rPr kumimoji="0" lang="ru-RU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E1A21D-AF40-4D30-859B-6378A1A67A75}" type="slidenum">
              <a:rPr kumimoji="0" lang="ru-RU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695421-8158-467D-801B-C4C41CFF3C72}" type="slidenum">
              <a:rPr kumimoji="0" lang="ru-RU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8FC2E84-5485-4D3B-8E65-24E615FD6FBB}" type="slidenum">
              <a:rPr kumimoji="0" lang="ru-RU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0D1C94-E33C-4568-8E53-83A881456E7B}" type="slidenum">
              <a:rPr kumimoji="0" lang="ru-RU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j-lt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j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Garamond" panose="02020404030301010803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53AF637-041D-464F-8328-96198945EF11}" type="slidenum">
              <a:rPr kumimoji="0" lang="ru-RU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1031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1698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j-lt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j-lt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Garamond" panose="02020404030301010803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53AF637-041D-464F-8328-96198945EF11}" type="slidenum">
              <a:rPr kumimoji="0" lang="ru-RU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1031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3999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  <p:sldLayoutId id="2147483767" r:id="rId1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53AF637-041D-464F-8328-96198945EF11}" type="slidenum">
              <a:rPr kumimoji="0" lang="ru-RU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3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524000"/>
            <a:ext cx="7775575" cy="3993232"/>
          </a:xfrm>
        </p:spPr>
        <p:txBody>
          <a:bodyPr>
            <a:normAutofit fontScale="90000"/>
          </a:bodyPr>
          <a:lstStyle/>
          <a:p>
            <a:r>
              <a:rPr lang="ru-RU" dirty="0"/>
              <a:t>Безопасность основных медицинских процедур. Стандартные меры предосторожности. Мероприятия по гигиене рук проводимые в ОЗ. Средства индивидуальной защиты</a:t>
            </a:r>
            <a:endParaRPr lang="ru-RU" altLang="ru-RU" sz="4600" b="1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128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412776"/>
            <a:ext cx="7408333" cy="5445224"/>
          </a:xfrm>
        </p:spPr>
        <p:txBody>
          <a:bodyPr>
            <a:normAutofit/>
          </a:bodyPr>
          <a:lstStyle/>
          <a:p>
            <a:r>
              <a:rPr lang="ky-KG" dirty="0"/>
              <a:t>1</a:t>
            </a:r>
            <a:r>
              <a:rPr lang="ky-KG" dirty="0" smtClean="0"/>
              <a:t>. </a:t>
            </a:r>
            <a:r>
              <a:rPr lang="ky-KG" b="1" dirty="0" smtClean="0"/>
              <a:t>Безопасность медицинских процедур</a:t>
            </a:r>
          </a:p>
          <a:p>
            <a:pPr marL="0" indent="0">
              <a:buNone/>
            </a:pPr>
            <a:r>
              <a:rPr lang="ky-KG" b="1" dirty="0" smtClean="0"/>
              <a:t>    2. Безопасность проведения иньекций</a:t>
            </a:r>
          </a:p>
          <a:p>
            <a:pPr marL="0" indent="0">
              <a:buNone/>
            </a:pPr>
            <a:r>
              <a:rPr lang="ky-KG" b="1" dirty="0"/>
              <a:t> </a:t>
            </a:r>
            <a:r>
              <a:rPr lang="ky-KG" b="1" dirty="0" smtClean="0"/>
              <a:t>    3. Стандартные меры предостороженности</a:t>
            </a:r>
          </a:p>
          <a:p>
            <a:pPr marL="0" indent="0">
              <a:buNone/>
            </a:pPr>
            <a:r>
              <a:rPr lang="ky-KG" b="1" dirty="0" smtClean="0"/>
              <a:t>    4. Гигиена рук</a:t>
            </a:r>
          </a:p>
          <a:p>
            <a:pPr marL="0" indent="0">
              <a:buNone/>
            </a:pPr>
            <a:r>
              <a:rPr lang="ky-KG" b="1" dirty="0"/>
              <a:t> </a:t>
            </a:r>
            <a:r>
              <a:rPr lang="ky-KG" b="1" dirty="0" smtClean="0"/>
              <a:t>   5. Хирургическая антисептика рук</a:t>
            </a:r>
          </a:p>
          <a:p>
            <a:pPr marL="0" indent="0">
              <a:buNone/>
            </a:pPr>
            <a:r>
              <a:rPr lang="ky-KG" b="1" dirty="0"/>
              <a:t> </a:t>
            </a:r>
            <a:r>
              <a:rPr lang="ky-KG" b="1" dirty="0" smtClean="0"/>
              <a:t>   6. Гигиеническая антисептика рук</a:t>
            </a:r>
          </a:p>
          <a:p>
            <a:pPr marL="0" indent="0">
              <a:buNone/>
            </a:pPr>
            <a:r>
              <a:rPr lang="ky-KG" b="1" dirty="0"/>
              <a:t> </a:t>
            </a:r>
            <a:r>
              <a:rPr lang="ky-KG" b="1" dirty="0" smtClean="0"/>
              <a:t>   7.  Показания для использования перчаток</a:t>
            </a:r>
          </a:p>
          <a:p>
            <a:pPr marL="0" indent="0">
              <a:buNone/>
            </a:pPr>
            <a:r>
              <a:rPr lang="ky-KG" b="1" dirty="0"/>
              <a:t> </a:t>
            </a:r>
            <a:r>
              <a:rPr lang="ky-KG" b="1" dirty="0" smtClean="0"/>
              <a:t>    8. </a:t>
            </a:r>
            <a:r>
              <a:rPr lang="ru-RU" b="1" dirty="0"/>
              <a:t>Требования к медицинской одежде персонала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86416"/>
          </a:xfrm>
        </p:spPr>
        <p:txBody>
          <a:bodyPr>
            <a:normAutofit/>
          </a:bodyPr>
          <a:lstStyle/>
          <a:p>
            <a:r>
              <a:rPr lang="ky-KG" sz="3200" dirty="0" smtClean="0"/>
              <a:t>План занятий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032768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00200"/>
            <a:ext cx="8305800" cy="4530725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ru-RU" altLang="ru-RU" sz="2800" b="1" smtClean="0">
                <a:latin typeface="Times New Roman" panose="02020603050405020304" pitchFamily="18" charset="0"/>
              </a:rPr>
              <a:t>Профилактика ИСМП включает стандартные и специальные меры. </a:t>
            </a:r>
          </a:p>
          <a:p>
            <a:pPr eaLnBrk="1" hangingPunct="1">
              <a:lnSpc>
                <a:spcPct val="80000"/>
              </a:lnSpc>
            </a:pPr>
            <a:endParaRPr lang="ru-RU" altLang="ru-RU" sz="1000" b="1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ru-RU" sz="2800" smtClean="0">
                <a:latin typeface="Times New Roman" panose="02020603050405020304" pitchFamily="18" charset="0"/>
              </a:rPr>
              <a:t>Стандартные меры – это комплекс мероприятий в рамках инфекционного контроля, направленный на снижение риска передачи инфекций между пациентами и медицинскими работниками через контакт с кровью и другими биологическими жидкостями </a:t>
            </a:r>
          </a:p>
          <a:p>
            <a:pPr eaLnBrk="1" hangingPunct="1">
              <a:lnSpc>
                <a:spcPct val="80000"/>
              </a:lnSpc>
            </a:pPr>
            <a:endParaRPr lang="ru-RU" altLang="ru-RU" sz="280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ru-RU" sz="2800" smtClean="0">
                <a:latin typeface="Times New Roman" panose="02020603050405020304" pitchFamily="18" charset="0"/>
              </a:rPr>
              <a:t>Специальные меры используются в случаях, когда реализации стандартных мер недостаточно. 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altLang="ru-RU" sz="3600" b="1" smtClean="0"/>
              <a:t>Стандартные меры предосторожности</a:t>
            </a:r>
          </a:p>
        </p:txBody>
      </p:sp>
    </p:spTree>
    <p:extLst>
      <p:ext uri="{BB962C8B-B14F-4D97-AF65-F5344CB8AC3E}">
        <p14:creationId xmlns:p14="http://schemas.microsoft.com/office/powerpoint/2010/main" val="3826184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66800"/>
            <a:ext cx="8229600" cy="5064125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altLang="ru-RU" sz="3200" b="1" dirty="0" smtClean="0">
                <a:latin typeface="Times New Roman" panose="02020603050405020304" pitchFamily="18" charset="0"/>
              </a:rPr>
              <a:t>Стандартные меры предосторожности</a:t>
            </a:r>
            <a:r>
              <a:rPr lang="ru-RU" altLang="ru-RU" sz="3200" dirty="0" smtClean="0">
                <a:latin typeface="Times New Roman" panose="02020603050405020304" pitchFamily="18" charset="0"/>
              </a:rPr>
              <a:t> должны выполняться во всех медицинских учреждениях и всеми медицинскими работниками в отношении любого пациента, обращающегося за медицинской помощью в ОЗ, независимо от диагноза.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3200" b="1" dirty="0" smtClean="0">
                <a:latin typeface="Times New Roman" panose="02020603050405020304" pitchFamily="18" charset="0"/>
              </a:rPr>
              <a:t>Стандартные меры предосторожности</a:t>
            </a:r>
            <a:r>
              <a:rPr lang="ru-RU" altLang="ru-RU" sz="3200" dirty="0" smtClean="0">
                <a:latin typeface="Times New Roman" panose="02020603050405020304" pitchFamily="18" charset="0"/>
              </a:rPr>
              <a:t> являются основными мерами инфекционного контроля, которые как минимум должны применяться при оказании медицинской помощи всем пациентам. 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36587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3200" b="1" smtClean="0"/>
              <a:t>Стандартные меры предосторожности</a:t>
            </a:r>
          </a:p>
        </p:txBody>
      </p:sp>
    </p:spTree>
    <p:extLst>
      <p:ext uri="{BB962C8B-B14F-4D97-AF65-F5344CB8AC3E}">
        <p14:creationId xmlns:p14="http://schemas.microsoft.com/office/powerpoint/2010/main" val="1532349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600" b="1" smtClean="0"/>
              <a:t>Стандартные меры предосторожности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>
              <a:buFont typeface="Wingdings" panose="05000000000000000000" pitchFamily="2" charset="2"/>
              <a:buNone/>
            </a:pPr>
            <a:r>
              <a:rPr lang="ru-RU" altLang="ru-RU" sz="2800" smtClean="0">
                <a:latin typeface="Times New Roman" panose="02020603050405020304" pitchFamily="18" charset="0"/>
              </a:rPr>
              <a:t>   Выполнение универсальных мер предосторожности подразумевает, что кровь и другие биологические жидкости </a:t>
            </a:r>
            <a:r>
              <a:rPr lang="ru-RU" altLang="ru-RU" sz="2800" b="1" u="sng" smtClean="0">
                <a:solidFill>
                  <a:srgbClr val="FF0000"/>
                </a:solidFill>
                <a:latin typeface="Times New Roman" panose="02020603050405020304" pitchFamily="18" charset="0"/>
              </a:rPr>
              <a:t>всех</a:t>
            </a:r>
            <a:r>
              <a:rPr lang="ru-RU" altLang="ru-RU" sz="2800" smtClean="0">
                <a:latin typeface="Times New Roman" panose="02020603050405020304" pitchFamily="18" charset="0"/>
              </a:rPr>
              <a:t> пациентов следует рассматривать как потенциально инфицированные, и при работе с ними </a:t>
            </a:r>
            <a:r>
              <a:rPr lang="ru-RU" altLang="ru-RU" sz="2800" b="1" u="sng" smtClean="0">
                <a:solidFill>
                  <a:srgbClr val="FF0000"/>
                </a:solidFill>
                <a:latin typeface="Times New Roman" panose="02020603050405020304" pitchFamily="18" charset="0"/>
              </a:rPr>
              <a:t>всегда</a:t>
            </a:r>
            <a:r>
              <a:rPr lang="ru-RU" altLang="ru-RU" sz="2800" smtClean="0">
                <a:latin typeface="Times New Roman" panose="02020603050405020304" pitchFamily="18" charset="0"/>
              </a:rPr>
              <a:t> предпринимать соответствующие меры защиты, а не полагаться на собственную проницательность в отношении принадлежности того или иного пациента к группе «высокого риска».</a:t>
            </a:r>
          </a:p>
        </p:txBody>
      </p:sp>
    </p:spTree>
    <p:extLst>
      <p:ext uri="{BB962C8B-B14F-4D97-AF65-F5344CB8AC3E}">
        <p14:creationId xmlns:p14="http://schemas.microsoft.com/office/powerpoint/2010/main" val="1434612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88987"/>
          </a:xfrm>
        </p:spPr>
        <p:txBody>
          <a:bodyPr/>
          <a:lstStyle/>
          <a:p>
            <a:pPr eaLnBrk="1" hangingPunct="1"/>
            <a:r>
              <a:rPr lang="ru-RU" altLang="ru-RU" sz="3600" b="1" smtClean="0"/>
              <a:t>Стандартные меры предосторожности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49879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600" b="1" smtClean="0">
                <a:latin typeface="Times New Roman" panose="02020603050405020304" pitchFamily="18" charset="0"/>
              </a:rPr>
              <a:t>Стандартные меры предосторожности направлены: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600" smtClean="0">
                <a:latin typeface="Times New Roman" panose="02020603050405020304" pitchFamily="18" charset="0"/>
              </a:rPr>
              <a:t>на профилактику травм (порезы, уколы использованным медицинским инструментарием) и создание максимально безопасных условий обращения с загрязненными иглами и острыми инструментами;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600" smtClean="0">
                <a:latin typeface="Times New Roman" panose="02020603050405020304" pitchFamily="18" charset="0"/>
              </a:rPr>
              <a:t>на попадания крови и других биологических жидкостей на слизистые оболочки и поврежденные кожные покровы;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600" smtClean="0">
                <a:latin typeface="Times New Roman" panose="02020603050405020304" pitchFamily="18" charset="0"/>
              </a:rPr>
              <a:t>прикосновений к слизистым оболочкам глаз, носа, рта и поврежденной коже при работе с биологическими жидкостями и загрязненными ими поверхностями.</a:t>
            </a:r>
          </a:p>
        </p:txBody>
      </p:sp>
    </p:spTree>
    <p:extLst>
      <p:ext uri="{BB962C8B-B14F-4D97-AF65-F5344CB8AC3E}">
        <p14:creationId xmlns:p14="http://schemas.microsoft.com/office/powerpoint/2010/main" val="1351720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12787"/>
          </a:xfrm>
        </p:spPr>
        <p:txBody>
          <a:bodyPr/>
          <a:lstStyle/>
          <a:p>
            <a:pPr eaLnBrk="1" hangingPunct="1"/>
            <a:r>
              <a:rPr lang="ru-RU" altLang="ru-RU" sz="3600" b="1" smtClean="0"/>
              <a:t>Стандартные меры предосторожности включают: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828800"/>
            <a:ext cx="8229600" cy="4267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2800" b="1" i="1" u="sng" smtClean="0">
                <a:solidFill>
                  <a:srgbClr val="FF0000"/>
                </a:solidFill>
                <a:latin typeface="Times New Roman" panose="02020603050405020304" pitchFamily="18" charset="0"/>
              </a:rPr>
              <a:t>Соблюдение мероприятий по гигиене рук при оказании медицинских услуг.</a:t>
            </a:r>
          </a:p>
          <a:p>
            <a:pPr eaLnBrk="1" hangingPunct="1">
              <a:lnSpc>
                <a:spcPct val="80000"/>
              </a:lnSpc>
            </a:pPr>
            <a:endParaRPr lang="ru-RU" altLang="ru-RU" sz="2800" b="1" i="1" u="sng" smtClean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ru-RU" sz="2800" smtClean="0">
                <a:latin typeface="Times New Roman" panose="02020603050405020304" pitchFamily="18" charset="0"/>
              </a:rPr>
              <a:t>Правильного применения медицинским персоналом средств индивидуальной защиты.</a:t>
            </a:r>
          </a:p>
          <a:p>
            <a:pPr eaLnBrk="1" hangingPunct="1">
              <a:lnSpc>
                <a:spcPct val="80000"/>
              </a:lnSpc>
            </a:pPr>
            <a:endParaRPr lang="ru-RU" altLang="ru-RU" sz="280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ru-RU" sz="2800" smtClean="0">
                <a:latin typeface="Times New Roman" panose="02020603050405020304" pitchFamily="18" charset="0"/>
              </a:rPr>
              <a:t>Соблюдение правил безопасного обращения с остро-колющим инструментарием. Безопасная практика инъекций.</a:t>
            </a:r>
          </a:p>
        </p:txBody>
      </p:sp>
    </p:spTree>
    <p:extLst>
      <p:ext uri="{BB962C8B-B14F-4D97-AF65-F5344CB8AC3E}">
        <p14:creationId xmlns:p14="http://schemas.microsoft.com/office/powerpoint/2010/main" val="4291453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12787"/>
          </a:xfrm>
        </p:spPr>
        <p:txBody>
          <a:bodyPr/>
          <a:lstStyle/>
          <a:p>
            <a:pPr eaLnBrk="1" hangingPunct="1"/>
            <a:r>
              <a:rPr lang="ru-RU" altLang="ru-RU" sz="3600" b="1" smtClean="0"/>
              <a:t>Стандартные меры предосторожности включают: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793875"/>
            <a:ext cx="8229600" cy="50641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2400" smtClean="0">
                <a:latin typeface="Times New Roman" panose="02020603050405020304" pitchFamily="18" charset="0"/>
              </a:rPr>
              <a:t>Организация и обеспечение соответствующей чистоты окружающей среды (медицинский инструментарий, оборудование, помещения), включая применение соответствующих методов очистки/деконтаминации.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240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ru-RU" sz="2400" smtClean="0">
                <a:latin typeface="Times New Roman" panose="02020603050405020304" pitchFamily="18" charset="0"/>
              </a:rPr>
              <a:t>Правильного выполнения техники асептики в случае необходимости.</a:t>
            </a:r>
          </a:p>
          <a:p>
            <a:pPr eaLnBrk="1" hangingPunct="1">
              <a:lnSpc>
                <a:spcPct val="80000"/>
              </a:lnSpc>
            </a:pPr>
            <a:endParaRPr lang="ru-RU" altLang="ru-RU" sz="240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ru-RU" sz="2400" smtClean="0">
                <a:latin typeface="Times New Roman" panose="02020603050405020304" pitchFamily="18" charset="0"/>
              </a:rPr>
              <a:t>Соблюдение правил безопасного обращения с медицинскими отходами. </a:t>
            </a:r>
          </a:p>
          <a:p>
            <a:pPr eaLnBrk="1" hangingPunct="1">
              <a:lnSpc>
                <a:spcPct val="80000"/>
              </a:lnSpc>
            </a:pPr>
            <a:endParaRPr lang="ru-RU" altLang="ru-RU" sz="2400" smtClean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ru-RU" sz="2400" smtClean="0">
                <a:latin typeface="Times New Roman" panose="02020603050405020304" pitchFamily="18" charset="0"/>
              </a:rPr>
              <a:t>Обеспеченность медицинского персонала изделиями одноразового применения.</a:t>
            </a:r>
          </a:p>
        </p:txBody>
      </p:sp>
    </p:spTree>
    <p:extLst>
      <p:ext uri="{BB962C8B-B14F-4D97-AF65-F5344CB8AC3E}">
        <p14:creationId xmlns:p14="http://schemas.microsoft.com/office/powerpoint/2010/main" val="295901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altLang="ru-RU" smtClean="0"/>
              <a:t>Безопасность медицинских процедур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altLang="ru-RU" sz="20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22194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Ð°ÑÑÐ¸Ð½ÐºÐ¸ Ð¿Ð¾ Ð·Ð°Ð¿ÑÐ¾ÑÑ Ð³Ð¸Ð³Ð¸ÐµÐ½Ð° ÑÑÐ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010"/>
            <a:ext cx="912634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6760" y="4725144"/>
            <a:ext cx="8229600" cy="2034480"/>
          </a:xfrm>
        </p:spPr>
        <p:txBody>
          <a:bodyPr>
            <a:noAutofit/>
          </a:bodyPr>
          <a:lstStyle/>
          <a:p>
            <a:r>
              <a:rPr lang="ru-RU" sz="6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Гигиена рук мед персонала</a:t>
            </a:r>
            <a:endParaRPr lang="ru-RU" sz="6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72231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295400"/>
            <a:ext cx="7859216" cy="5181600"/>
          </a:xfrm>
        </p:spPr>
        <p:txBody>
          <a:bodyPr/>
          <a:lstStyle/>
          <a:p>
            <a:pPr eaLnBrk="1" hangingPunct="1">
              <a:defRPr/>
            </a:pPr>
            <a:endParaRPr lang="ru-RU" sz="2800" i="1" dirty="0" smtClean="0">
              <a:latin typeface="Times New Roman" pitchFamily="18" charset="0"/>
            </a:endParaRPr>
          </a:p>
          <a:p>
            <a:pPr marL="109537" indent="0" eaLnBrk="1" hangingPunct="1">
              <a:buFont typeface="Wingdings 3" panose="05040102010807070707" pitchFamily="18" charset="2"/>
              <a:buNone/>
              <a:defRPr/>
            </a:pPr>
            <a:r>
              <a:rPr lang="ru-RU" sz="2800" dirty="0" smtClean="0"/>
              <a:t>                   Гигиена рук включает:</a:t>
            </a:r>
            <a:endParaRPr lang="ru-RU" sz="2800" i="1" dirty="0" smtClean="0"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ru-RU" sz="2800" b="1" i="1" dirty="0" smtClean="0">
                <a:latin typeface="Times New Roman" pitchFamily="18" charset="0"/>
              </a:rPr>
              <a:t>Мытье рук</a:t>
            </a:r>
            <a:r>
              <a:rPr lang="ru-RU" sz="2800" b="1" dirty="0" smtClean="0">
                <a:latin typeface="Times New Roman" pitchFamily="18" charset="0"/>
              </a:rPr>
              <a:t> </a:t>
            </a:r>
          </a:p>
          <a:p>
            <a:pPr eaLnBrk="1" hangingPunct="1">
              <a:defRPr/>
            </a:pPr>
            <a:r>
              <a:rPr lang="ru-RU" sz="2800" b="1" i="1" dirty="0" smtClean="0">
                <a:latin typeface="Times New Roman" pitchFamily="18" charset="0"/>
              </a:rPr>
              <a:t>Антисептика рук</a:t>
            </a:r>
          </a:p>
          <a:p>
            <a:pPr lvl="1" eaLnBrk="1" hangingPunct="1">
              <a:defRPr/>
            </a:pPr>
            <a:r>
              <a:rPr lang="ru-RU" sz="2800" b="1" i="1" dirty="0" smtClean="0">
                <a:latin typeface="Times New Roman" pitchFamily="18" charset="0"/>
              </a:rPr>
              <a:t>Гигиеническая антисептика рук</a:t>
            </a:r>
          </a:p>
          <a:p>
            <a:pPr lvl="1" eaLnBrk="1" hangingPunct="1">
              <a:defRPr/>
            </a:pPr>
            <a:r>
              <a:rPr lang="ru-RU" sz="2800" b="1" i="1" dirty="0" smtClean="0">
                <a:latin typeface="Times New Roman" pitchFamily="18" charset="0"/>
              </a:rPr>
              <a:t>Хирургическая антисептика </a:t>
            </a:r>
            <a:r>
              <a:rPr lang="ru-RU" sz="2800" b="1" i="1" dirty="0" smtClean="0">
                <a:latin typeface="Times New Roman" pitchFamily="18" charset="0"/>
              </a:rPr>
              <a:t>рук</a:t>
            </a:r>
          </a:p>
          <a:p>
            <a:pPr marL="301943" lvl="1" indent="0" eaLnBrk="1" hangingPunct="1">
              <a:buNone/>
              <a:defRPr/>
            </a:pPr>
            <a:r>
              <a:rPr lang="ru-RU" sz="2800" b="1" i="1" dirty="0" smtClean="0">
                <a:latin typeface="Times New Roman" pitchFamily="18" charset="0"/>
              </a:rPr>
              <a:t>Уход </a:t>
            </a:r>
            <a:r>
              <a:rPr lang="ru-RU" sz="2800" b="1" i="1" dirty="0" smtClean="0">
                <a:latin typeface="Times New Roman" pitchFamily="18" charset="0"/>
              </a:rPr>
              <a:t>за кожей</a:t>
            </a:r>
          </a:p>
          <a:p>
            <a:pPr lvl="1" eaLnBrk="1" hangingPunct="1">
              <a:defRPr/>
            </a:pPr>
            <a:endParaRPr lang="ru-RU" sz="2800" b="1" dirty="0" smtClean="0">
              <a:latin typeface="Times New Roman" pitchFamily="18" charset="0"/>
            </a:endParaRP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229600" cy="636588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800"/>
              <a:t>Гигиена </a:t>
            </a:r>
            <a:r>
              <a:rPr lang="ru-RU" sz="3800" smtClean="0"/>
              <a:t>рук.</a:t>
            </a:r>
            <a:endParaRPr lang="ru-RU" sz="3800" dirty="0"/>
          </a:p>
        </p:txBody>
      </p:sp>
    </p:spTree>
    <p:extLst>
      <p:ext uri="{BB962C8B-B14F-4D97-AF65-F5344CB8AC3E}">
        <p14:creationId xmlns:p14="http://schemas.microsoft.com/office/powerpoint/2010/main" val="224877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62165"/>
          </a:xfrm>
        </p:spPr>
        <p:txBody>
          <a:bodyPr>
            <a:normAutofit fontScale="85000" lnSpcReduction="10000"/>
          </a:bodyPr>
          <a:lstStyle/>
          <a:p>
            <a:pPr lvl="0">
              <a:lnSpc>
                <a:spcPct val="120000"/>
              </a:lnSpc>
            </a:pPr>
            <a:r>
              <a:rPr lang="ru-RU" sz="2000" b="1" dirty="0"/>
              <a:t>антисептика рук - </a:t>
            </a:r>
            <a:r>
              <a:rPr lang="ru-RU" sz="2000" b="0" dirty="0"/>
              <a:t>применение химических веществ, обладающих антимикробным действием и предназначенных для использования на коже, для </a:t>
            </a:r>
            <a:r>
              <a:rPr lang="ru-RU" sz="2000" b="0" dirty="0" err="1"/>
              <a:t>деконтаминации</a:t>
            </a:r>
            <a:r>
              <a:rPr lang="ru-RU" sz="2000" b="0" dirty="0"/>
              <a:t> рук. В зависимости от поставленной цели и требуемой степени </a:t>
            </a:r>
            <a:r>
              <a:rPr lang="ru-RU" sz="2000" b="0" dirty="0" err="1"/>
              <a:t>деконтаминации</a:t>
            </a:r>
            <a:r>
              <a:rPr lang="ru-RU" sz="2000" b="0" dirty="0"/>
              <a:t> различают гигиеническую и хирургическую антисептику рук;</a:t>
            </a:r>
          </a:p>
          <a:p>
            <a:pPr lvl="0">
              <a:lnSpc>
                <a:spcPct val="120000"/>
              </a:lnSpc>
            </a:pPr>
            <a:r>
              <a:rPr lang="ru-RU" sz="2000" b="1" dirty="0"/>
              <a:t>антисептика рук хирургическая </a:t>
            </a:r>
            <a:r>
              <a:rPr lang="ru-RU" sz="2000" b="0" dirty="0"/>
              <a:t>- антисептика рук хирургического персонала в предоперационном периоде, целью которой является удаление или уничтожение транзиторной микрофлоры и снижение численности резидентной флоры. Антисептические препараты на спиртовой основе;</a:t>
            </a:r>
          </a:p>
          <a:p>
            <a:pPr lvl="0"/>
            <a:r>
              <a:rPr lang="ru-RU" sz="2000" b="1" dirty="0" smtClean="0"/>
              <a:t> гигиеническая </a:t>
            </a:r>
            <a:r>
              <a:rPr lang="ru-RU" sz="2000" b="1" dirty="0"/>
              <a:t>антисептика рук </a:t>
            </a:r>
            <a:r>
              <a:rPr lang="ru-RU" sz="2000" b="0" dirty="0"/>
              <a:t>- антисептика рук медицинского персонала, целью </a:t>
            </a:r>
            <a:r>
              <a:rPr lang="ru-RU" sz="2000" b="0" dirty="0" smtClean="0"/>
              <a:t> которой </a:t>
            </a:r>
            <a:r>
              <a:rPr lang="ru-RU" sz="2000" b="0" dirty="0"/>
              <a:t>является удаление или уничтожение транзиторной </a:t>
            </a:r>
            <a:r>
              <a:rPr lang="ru-RU" sz="2000" b="0" dirty="0" smtClean="0"/>
              <a:t>микрофлоры</a:t>
            </a:r>
            <a:r>
              <a:rPr lang="ru-RU" sz="2000" b="0" dirty="0"/>
              <a:t>;</a:t>
            </a:r>
          </a:p>
          <a:p>
            <a:pPr marL="0" lvl="0" indent="0"/>
            <a:r>
              <a:rPr lang="ru-RU" sz="2000" dirty="0" smtClean="0"/>
              <a:t>    </a:t>
            </a:r>
            <a:r>
              <a:rPr lang="ru-RU" sz="2000" b="1" dirty="0"/>
              <a:t>мытье рук </a:t>
            </a:r>
            <a:r>
              <a:rPr lang="ru-RU" sz="2000" b="0" dirty="0"/>
              <a:t>— простым или противомикробным мылом и водой. Целью </a:t>
            </a:r>
            <a:r>
              <a:rPr lang="ru-RU" sz="2000" b="0" dirty="0" smtClean="0"/>
              <a:t>     </a:t>
            </a:r>
          </a:p>
          <a:p>
            <a:pPr marL="0" lvl="0" indent="0"/>
            <a:r>
              <a:rPr lang="ru-RU" sz="2000" b="0" dirty="0"/>
              <a:t> </a:t>
            </a:r>
            <a:r>
              <a:rPr lang="ru-RU" sz="2000" b="0" dirty="0" smtClean="0"/>
              <a:t>     мытья </a:t>
            </a:r>
            <a:r>
              <a:rPr lang="ru-RU" sz="2000" b="0" dirty="0"/>
              <a:t>рук является удаление загрязнений и транзиторной флоры, </a:t>
            </a:r>
            <a:r>
              <a:rPr lang="ru-RU" sz="2000" b="0" dirty="0" smtClean="0"/>
              <a:t>             </a:t>
            </a:r>
          </a:p>
          <a:p>
            <a:pPr marL="0" lvl="0" indent="0"/>
            <a:r>
              <a:rPr lang="ru-RU" sz="2000" b="0" dirty="0"/>
              <a:t> </a:t>
            </a:r>
            <a:r>
              <a:rPr lang="ru-RU" sz="2000" b="0" dirty="0" smtClean="0"/>
              <a:t>     </a:t>
            </a:r>
            <a:r>
              <a:rPr lang="ru-RU" sz="2000" b="0" dirty="0" err="1" smtClean="0"/>
              <a:t>контаминирующих</a:t>
            </a:r>
            <a:r>
              <a:rPr lang="ru-RU" sz="2000" b="0" dirty="0" smtClean="0"/>
              <a:t> </a:t>
            </a:r>
            <a:r>
              <a:rPr lang="ru-RU" sz="2000" b="0" dirty="0"/>
              <a:t>кожу рук медицинского персонала в результате </a:t>
            </a:r>
            <a:endParaRPr lang="ru-RU" sz="2000" b="0" dirty="0" smtClean="0"/>
          </a:p>
          <a:p>
            <a:pPr marL="0" lvl="0" indent="0"/>
            <a:r>
              <a:rPr lang="ru-RU" sz="2000" b="0" dirty="0"/>
              <a:t> </a:t>
            </a:r>
            <a:r>
              <a:rPr lang="ru-RU" sz="2000" b="0" dirty="0" smtClean="0"/>
              <a:t>    контакта </a:t>
            </a:r>
            <a:r>
              <a:rPr lang="ru-RU" sz="2000" b="0" dirty="0"/>
              <a:t>с инфицированными или колонизированными пациентами и/или </a:t>
            </a:r>
            <a:endParaRPr lang="ru-RU" sz="2000" b="0" dirty="0" smtClean="0"/>
          </a:p>
          <a:p>
            <a:pPr marL="0" lvl="0" indent="0"/>
            <a:r>
              <a:rPr lang="ru-RU" sz="2000" b="0" dirty="0"/>
              <a:t> </a:t>
            </a:r>
            <a:r>
              <a:rPr lang="ru-RU" sz="2000" b="0" dirty="0" smtClean="0"/>
              <a:t>    контаминированными </a:t>
            </a:r>
            <a:r>
              <a:rPr lang="ru-RU" sz="2000" b="0" dirty="0"/>
              <a:t>объектами окружающей среды;</a:t>
            </a:r>
          </a:p>
          <a:p>
            <a:pPr marL="0" indent="0">
              <a:buNone/>
            </a:pPr>
            <a:r>
              <a:rPr lang="ru-RU" sz="2000" b="0" dirty="0" smtClean="0"/>
              <a:t>  </a:t>
            </a:r>
            <a:endParaRPr lang="ru-RU" sz="2000" b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18464"/>
          </a:xfrm>
        </p:spPr>
        <p:txBody>
          <a:bodyPr>
            <a:normAutofit fontScale="90000"/>
          </a:bodyPr>
          <a:lstStyle/>
          <a:p>
            <a:pPr lvl="0" algn="l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b="1" dirty="0"/>
              <a:t>гигиена рук медицинских работников </a:t>
            </a:r>
            <a:r>
              <a:rPr lang="ru-RU" sz="2000" dirty="0"/>
              <a:t>- общее понятие, обозначающее ряд </a:t>
            </a:r>
            <a:br>
              <a:rPr lang="ru-RU" sz="2000" dirty="0"/>
            </a:br>
            <a:r>
              <a:rPr lang="ru-RU" sz="2000" dirty="0"/>
              <a:t> </a:t>
            </a:r>
            <a:r>
              <a:rPr lang="ru-RU" sz="2000" dirty="0" smtClean="0"/>
              <a:t> </a:t>
            </a:r>
            <a:r>
              <a:rPr lang="ru-RU" sz="2000" dirty="0"/>
              <a:t>мероприятий, включающих мытье рук, антисептику рук и косметический уход </a:t>
            </a:r>
            <a:r>
              <a:rPr lang="ru-RU" sz="2000" dirty="0" smtClean="0"/>
              <a:t>  </a:t>
            </a:r>
            <a:br>
              <a:rPr lang="ru-RU" sz="2000" dirty="0" smtClean="0"/>
            </a:br>
            <a:r>
              <a:rPr lang="ru-RU" sz="2000" dirty="0"/>
              <a:t> </a:t>
            </a:r>
            <a:r>
              <a:rPr lang="ru-RU" sz="2000" dirty="0" smtClean="0"/>
              <a:t> за   кожей </a:t>
            </a:r>
            <a:r>
              <a:rPr lang="ru-RU" sz="2000" dirty="0"/>
              <a:t>рук медицинского персонала;</a:t>
            </a:r>
            <a:br>
              <a:rPr lang="ru-RU" sz="2000" dirty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8224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60" y="188640"/>
            <a:ext cx="7520940" cy="6408712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ru-RU" dirty="0"/>
              <a:t>К гигиене рук медицинского персонала предъявляются следующие требования</a:t>
            </a:r>
            <a:r>
              <a:rPr lang="ru-RU" b="0" dirty="0"/>
              <a:t>:</a:t>
            </a:r>
          </a:p>
          <a:p>
            <a:pPr lvl="0"/>
            <a:r>
              <a:rPr lang="ru-RU" b="0" dirty="0"/>
              <a:t>ногти на руках медперсонала, проводивших медицинские манипуляции, должны быть коротко подстрижены;</a:t>
            </a:r>
          </a:p>
          <a:p>
            <a:pPr lvl="0"/>
            <a:r>
              <a:rPr lang="ru-RU" b="0" dirty="0"/>
              <a:t>медперсоналу, проводящему медицинские манипуляции, не разрешается ношение искусственных ногтей, шеллак, лак;</a:t>
            </a:r>
          </a:p>
          <a:p>
            <a:pPr lvl="0"/>
            <a:r>
              <a:rPr lang="ru-RU" b="0" dirty="0"/>
              <a:t>перед проведением медицинских манипуляций медперсонал должен провести гигиену рук;</a:t>
            </a:r>
          </a:p>
          <a:p>
            <a:pPr lvl="0"/>
            <a:r>
              <a:rPr lang="ru-RU" b="0" dirty="0"/>
              <a:t>в течение рабочего дня/рабочей смены запрещается ношение ювелирных и других украшений, затрудняющих эффективное удаление микроорганизмов с кожи рук;</a:t>
            </a:r>
          </a:p>
          <a:p>
            <a:pPr lvl="0"/>
            <a:r>
              <a:rPr lang="ru-RU" b="0" dirty="0"/>
              <a:t>медперсоналу, проводящему медицинские манипуляции, не разрешается наращивать, клеить или использовать накладные ресницы;</a:t>
            </a:r>
          </a:p>
          <a:p>
            <a:pPr lvl="0"/>
            <a:r>
              <a:rPr lang="ru-RU" b="0" dirty="0"/>
              <a:t>запрещается	пользоваться	мобильным</a:t>
            </a:r>
          </a:p>
          <a:p>
            <a:r>
              <a:rPr lang="ru-RU" b="0" dirty="0"/>
              <a:t>телефоном/персональным компьютером и гарнитур к ним во время проведения медицинских манипуляций в родильных, операционных залах, палатах интенсивной терапии и реанимации, процедурных, перевязочных кабинетах, лабораториях и др.</a:t>
            </a:r>
          </a:p>
          <a:p>
            <a:endParaRPr lang="ru-RU" b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822960" y="320041"/>
            <a:ext cx="7520940" cy="4571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13491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412776"/>
            <a:ext cx="7408333" cy="4713387"/>
          </a:xfrm>
        </p:spPr>
        <p:txBody>
          <a:bodyPr>
            <a:normAutofit lnSpcReduction="10000"/>
          </a:bodyPr>
          <a:lstStyle/>
          <a:p>
            <a:pPr lvl="0">
              <a:buFont typeface="Wingdings" pitchFamily="2" charset="2"/>
              <a:buChar char="v"/>
            </a:pPr>
            <a:r>
              <a:rPr lang="ru-RU" dirty="0" smtClean="0"/>
              <a:t>  </a:t>
            </a:r>
            <a:r>
              <a:rPr lang="ru-RU" dirty="0"/>
              <a:t>если руки заметно загрязнены или контаминированы биологическими жидкостями;</a:t>
            </a:r>
          </a:p>
          <a:p>
            <a:pPr lvl="0"/>
            <a:r>
              <a:rPr lang="ru-RU" dirty="0"/>
              <a:t>перед приготовлением и раздачей пищи, а также перед едой;</a:t>
            </a:r>
          </a:p>
          <a:p>
            <a:pPr lvl="0"/>
            <a:r>
              <a:rPr lang="ru-RU" dirty="0"/>
              <a:t>после посещения уборной (туалета);</a:t>
            </a:r>
          </a:p>
          <a:p>
            <a:pPr lvl="0"/>
            <a:r>
              <a:rPr lang="ru-RU" dirty="0"/>
              <a:t>если имеется подозрение, что руки контаминированы </a:t>
            </a:r>
            <a:r>
              <a:rPr lang="ru-RU" dirty="0" err="1"/>
              <a:t>эпидемиологически</a:t>
            </a:r>
            <a:r>
              <a:rPr lang="ru-RU" dirty="0"/>
              <a:t> опасными споровыми микроорганизмами (</a:t>
            </a:r>
            <a:r>
              <a:rPr lang="en-US" dirty="0"/>
              <a:t>Bacillus </a:t>
            </a:r>
            <a:r>
              <a:rPr lang="en-US" dirty="0" err="1"/>
              <a:t>anthracis</a:t>
            </a:r>
            <a:r>
              <a:rPr lang="ru-RU" dirty="0"/>
              <a:t>, С. </a:t>
            </a:r>
            <a:r>
              <a:rPr lang="en-US" dirty="0" err="1"/>
              <a:t>difficile</a:t>
            </a:r>
            <a:r>
              <a:rPr lang="en-US" dirty="0"/>
              <a:t> </a:t>
            </a:r>
            <a:r>
              <a:rPr lang="ru-RU" dirty="0"/>
              <a:t>и т.п.), руки необходимо вымыть водой и мылом, поскольку применяемые антисептики не обладают выраженным </a:t>
            </a:r>
            <a:r>
              <a:rPr lang="ru-RU" dirty="0" err="1"/>
              <a:t>спороцидным</a:t>
            </a:r>
            <a:r>
              <a:rPr lang="ru-RU" dirty="0"/>
              <a:t> действием;</a:t>
            </a:r>
          </a:p>
          <a:p>
            <a:pPr lvl="0"/>
            <a:r>
              <a:rPr lang="ru-RU" dirty="0"/>
              <a:t>при наличии чувства дискомфорта (влажность, потливость и липкость рук).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858424"/>
          </a:xfrm>
        </p:spPr>
        <p:txBody>
          <a:bodyPr>
            <a:normAutofit fontScale="90000"/>
          </a:bodyPr>
          <a:lstStyle/>
          <a:p>
            <a:pPr lvl="0"/>
            <a:r>
              <a:rPr lang="ru-RU" sz="3200" dirty="0"/>
              <a:t>Показания мытья рук с мылом и водой:</a:t>
            </a:r>
            <a:br>
              <a:rPr lang="ru-RU" sz="3200" dirty="0"/>
            </a:b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0367178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268760"/>
            <a:ext cx="7408333" cy="4857403"/>
          </a:xfrm>
        </p:spPr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864096"/>
          </a:xfrm>
        </p:spPr>
        <p:txBody>
          <a:bodyPr>
            <a:noAutofit/>
          </a:bodyPr>
          <a:lstStyle/>
          <a:p>
            <a:pPr lvl="0"/>
            <a:r>
              <a:rPr lang="ru-RU" sz="2400" dirty="0"/>
              <a:t>Показания к гигиенической обработке рук антисептическими спиртосодержащими средствами: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340769"/>
            <a:ext cx="828092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/>
              <a:t>если явное загрязнение рук отсутствует, следует обрабатывать антисептиком во всех следующих клинических ситуациях:</a:t>
            </a:r>
          </a:p>
          <a:p>
            <a:pPr lvl="0"/>
            <a:r>
              <a:rPr lang="ru-RU" sz="2400" dirty="0" smtClean="0"/>
              <a:t>-  перед </a:t>
            </a:r>
            <a:r>
              <a:rPr lang="ru-RU" sz="2400" dirty="0"/>
              <a:t>непосредственным контактом с пациентом;</a:t>
            </a:r>
          </a:p>
          <a:p>
            <a:pPr lvl="0"/>
            <a:r>
              <a:rPr lang="ru-RU" sz="2400" dirty="0" smtClean="0"/>
              <a:t>-  перед </a:t>
            </a:r>
            <a:r>
              <a:rPr lang="ru-RU" sz="2400" dirty="0"/>
              <a:t>чистой или асептической процедурой;</a:t>
            </a:r>
          </a:p>
          <a:p>
            <a:pPr lvl="0"/>
            <a:r>
              <a:rPr lang="ru-RU" sz="2400" dirty="0"/>
              <a:t> </a:t>
            </a:r>
            <a:r>
              <a:rPr lang="ru-RU" sz="2400" dirty="0" smtClean="0"/>
              <a:t>-  после </a:t>
            </a:r>
            <a:r>
              <a:rPr lang="ru-RU" sz="2400" dirty="0"/>
              <a:t>любого контакта с пациентом;</a:t>
            </a:r>
          </a:p>
          <a:p>
            <a:r>
              <a:rPr lang="ru-RU" sz="2400" dirty="0" smtClean="0"/>
              <a:t>-  после </a:t>
            </a:r>
            <a:r>
              <a:rPr lang="ru-RU" sz="2400" dirty="0"/>
              <a:t>контакта с объектами внешней среды в окружении </a:t>
            </a:r>
            <a:r>
              <a:rPr lang="ru-RU" sz="2400" dirty="0" smtClean="0"/>
              <a:t>  </a:t>
            </a:r>
          </a:p>
          <a:p>
            <a:r>
              <a:rPr lang="ru-RU" sz="2400" dirty="0"/>
              <a:t> </a:t>
            </a:r>
            <a:r>
              <a:rPr lang="ru-RU" sz="2400" dirty="0" smtClean="0"/>
              <a:t>   пациента</a:t>
            </a:r>
            <a:r>
              <a:rPr lang="ru-RU" sz="2400" dirty="0"/>
              <a:t>, включая медицинское оборудование;</a:t>
            </a:r>
          </a:p>
          <a:p>
            <a:pPr lvl="0"/>
            <a:r>
              <a:rPr lang="ru-RU" sz="2400" dirty="0" smtClean="0"/>
              <a:t>- перед </a:t>
            </a:r>
            <a:r>
              <a:rPr lang="ru-RU" sz="2400" dirty="0"/>
              <a:t>надеванием и после снятия перчаток;</a:t>
            </a:r>
          </a:p>
          <a:p>
            <a:pPr lvl="0"/>
            <a:r>
              <a:rPr lang="ru-RU" sz="2400" dirty="0" smtClean="0"/>
              <a:t>-  после </a:t>
            </a:r>
            <a:r>
              <a:rPr lang="ru-RU" sz="2400" dirty="0"/>
              <a:t>прикосновения к лицу руками и СИЗ во время </a:t>
            </a:r>
            <a:endParaRPr lang="ru-RU" sz="2400" dirty="0" smtClean="0"/>
          </a:p>
          <a:p>
            <a:pPr lvl="0"/>
            <a:r>
              <a:rPr lang="ru-RU" sz="2400" dirty="0"/>
              <a:t> </a:t>
            </a:r>
            <a:r>
              <a:rPr lang="ru-RU" sz="2400" dirty="0" smtClean="0"/>
              <a:t>   работы</a:t>
            </a:r>
            <a:r>
              <a:rPr lang="ru-RU" sz="2400" dirty="0"/>
              <a:t>;</a:t>
            </a:r>
          </a:p>
          <a:p>
            <a:pPr lvl="0"/>
            <a:r>
              <a:rPr lang="ru-RU" sz="2400" dirty="0" smtClean="0"/>
              <a:t> </a:t>
            </a:r>
            <a:endParaRPr lang="ru-RU" sz="2400" dirty="0"/>
          </a:p>
          <a:p>
            <a:endParaRPr lang="ru-RU" sz="1600" dirty="0"/>
          </a:p>
          <a:p>
            <a:r>
              <a:rPr lang="ru-RU" sz="1600" dirty="0"/>
              <a:t> </a:t>
            </a:r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080787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908720"/>
            <a:ext cx="8119814" cy="79208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Приверженность гигиене рук – 80%</a:t>
            </a:r>
            <a:b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	Критерий ВОЗ</a:t>
            </a:r>
            <a:endParaRPr lang="ru-RU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ÐÐ°ÑÑÐ¸Ð½ÐºÐ¸ Ð¿Ð¾ Ð·Ð°Ð¿ÑÐ¾ÑÑ 5 Ð¼Ð¾Ð¼ÐµÐ½ÑÐ¾Ð² Ð³Ð¸Ð³Ð¸ÐµÐ½Ñ ÑÑÐ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74883"/>
            <a:ext cx="8388424" cy="5398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7983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404664"/>
            <a:ext cx="7408333" cy="5721499"/>
          </a:xfrm>
        </p:spPr>
        <p:txBody>
          <a:bodyPr>
            <a:normAutofit lnSpcReduction="10000"/>
          </a:bodyPr>
          <a:lstStyle/>
          <a:p>
            <a:pPr lvl="0"/>
            <a:r>
              <a:rPr lang="ru-RU" dirty="0"/>
              <a:t>при выполнении гигиенической антисептики рук необходимо использовать только спиртосодержащий антисептик заводского изготовления согласно приложению 4 к настоящей Инструкции и разрешенные к использованию в Кыргызской Республике.</a:t>
            </a:r>
          </a:p>
          <a:p>
            <a:pPr lvl="0"/>
            <a:r>
              <a:rPr lang="ru-RU" dirty="0"/>
              <a:t>Антисептик в количестве 3 мл наносится на кожу рук и втирается в соответствии с алгоритмом действий до полного его высыхания (приложение 1 настоящей Инструкции).</a:t>
            </a:r>
          </a:p>
          <a:p>
            <a:pPr lvl="0"/>
            <a:r>
              <a:rPr lang="ru-RU" dirty="0"/>
              <a:t>Спиртосодержащий антисептик наносится только на сухую кожу рук.</a:t>
            </a:r>
          </a:p>
          <a:p>
            <a:pPr lvl="0"/>
            <a:r>
              <a:rPr lang="ru-RU" dirty="0"/>
              <a:t>Не следует применять для антисептики рук салфетки или шарики, пропитанные антисептиком/спиртом.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663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3428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980728"/>
            <a:ext cx="7408333" cy="5145435"/>
          </a:xfrm>
        </p:spPr>
        <p:txBody>
          <a:bodyPr/>
          <a:lstStyle/>
          <a:p>
            <a:pPr lvl="0"/>
            <a:r>
              <a:rPr lang="ru-RU" dirty="0"/>
              <a:t>в медицинских учреждениях рекомендуется использовать жидкое мыло с целью исключения контаминации при использовании кускового мыла;</a:t>
            </a:r>
          </a:p>
          <a:p>
            <a:pPr lvl="0"/>
            <a:r>
              <a:rPr lang="ru-RU" dirty="0"/>
              <a:t>руки моют жидким мылом (</a:t>
            </a:r>
            <a:r>
              <a:rPr lang="en-US" dirty="0" err="1"/>
              <a:t>ph</a:t>
            </a:r>
            <a:r>
              <a:rPr lang="en-US" dirty="0"/>
              <a:t> </a:t>
            </a:r>
            <a:r>
              <a:rPr lang="ru-RU" dirty="0"/>
              <a:t>5,5-7) под проточной водой не менее 60 секунд согласно алгоритму действий (приложение 2 настоящей Инструкции);</a:t>
            </a:r>
          </a:p>
          <a:p>
            <a:pPr lvl="0"/>
            <a:r>
              <a:rPr lang="ru-RU" dirty="0"/>
              <a:t>руки высушивают чистой одноразовой салфеткой многократного применения или бумажным полотенцем;</a:t>
            </a:r>
          </a:p>
          <a:p>
            <a:pPr lvl="0"/>
            <a:r>
              <a:rPr lang="ru-RU" dirty="0"/>
              <a:t>запрещается доливать жидкое мыло в частично заполненный флакон с дозатором;</a:t>
            </a:r>
          </a:p>
          <a:p>
            <a:pPr lvl="0"/>
            <a:r>
              <a:rPr lang="ru-RU" dirty="0"/>
              <a:t>перед заполнением новой порцией жидкого мыла флакон следует вымыть и высушить.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360040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/>
              <a:t>Требования к мытью рук: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31148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340768"/>
            <a:ext cx="7408333" cy="4785395"/>
          </a:xfrm>
        </p:spPr>
        <p:txBody>
          <a:bodyPr>
            <a:normAutofit lnSpcReduction="10000"/>
          </a:bodyPr>
          <a:lstStyle/>
          <a:p>
            <a:pPr lvl="0"/>
            <a:r>
              <a:rPr lang="ru-RU" dirty="0"/>
              <a:t>перед любыми хирургическими вмешательствами обязательна хирургическая обработка рук, включающая мытье и хирургическую антисептику рук;</a:t>
            </a:r>
          </a:p>
          <a:p>
            <a:pPr lvl="0"/>
            <a:r>
              <a:rPr lang="ru-RU" dirty="0"/>
              <a:t>хирургическая обработка рук проводится с соблюдением алгоритма мытья и антисептики рук, которая дополнительно включает обработку запястий и предплечий. Время хирургической обработки составляет от 3 до 5 минут. При мытье рук следует удалить грязь из- под ногтей с использованием одноразовых стерильных хирургических щеток/палочек для ногтей;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14408"/>
          </a:xfrm>
        </p:spPr>
        <p:txBody>
          <a:bodyPr>
            <a:normAutofit fontScale="90000"/>
          </a:bodyPr>
          <a:lstStyle/>
          <a:p>
            <a:r>
              <a:rPr lang="ru-RU" dirty="0"/>
              <a:t>Требования к хирургической обработке рук:</a:t>
            </a:r>
          </a:p>
        </p:txBody>
      </p:sp>
    </p:spTree>
    <p:extLst>
      <p:ext uri="{BB962C8B-B14F-4D97-AF65-F5344CB8AC3E}">
        <p14:creationId xmlns:p14="http://schemas.microsoft.com/office/powerpoint/2010/main" val="28024694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476672"/>
            <a:ext cx="7408333" cy="5649491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/>
              <a:t>щетки/палочки используют только при первой обработке околоногтевых областей в течение рабочей смены;</a:t>
            </a:r>
          </a:p>
          <a:p>
            <a:pPr lvl="0"/>
            <a:r>
              <a:rPr lang="ru-RU" dirty="0"/>
              <a:t>после мытья руки высушивают стерильной салфеткой 30</a:t>
            </a:r>
            <a:r>
              <a:rPr lang="en-US" dirty="0"/>
              <a:t>x</a:t>
            </a:r>
            <a:r>
              <a:rPr lang="ru-RU" dirty="0"/>
              <a:t>30 см;</a:t>
            </a:r>
          </a:p>
          <a:p>
            <a:pPr lvl="0"/>
            <a:r>
              <a:rPr lang="ru-RU" dirty="0"/>
              <a:t>после высушивания, перед надеванием стерильных перчаток для выполнения хирургической операции, руки и предплечье обрабатывают антисептиком (по 5 мл антисептика двукратно) в течение от 1 до 3 минут, до полного его высыхания. Наносить антисептик необходимо только на сухую кожу;</a:t>
            </a:r>
          </a:p>
          <a:p>
            <a:pPr lvl="0"/>
            <a:r>
              <a:rPr lang="ru-RU" dirty="0"/>
              <a:t>для хирургической обработки рук используют антисептики на спиртовой основе, разрешенные к использованию для этих целей в Кыргызской Республике (приложение 3 настоящей Инструкции);</a:t>
            </a:r>
          </a:p>
          <a:p>
            <a:pPr lvl="0"/>
            <a:r>
              <a:rPr lang="ru-RU" dirty="0"/>
              <a:t>стерильные перчатки надевают на высохшие руки (после обработки антисептиком) после надевания стерильного халата.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 flipV="1">
            <a:off x="457200" y="292609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70415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990022"/>
            <a:ext cx="7408333" cy="5136142"/>
          </a:xfrm>
        </p:spPr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188640"/>
            <a:ext cx="7992888" cy="1224136"/>
          </a:xfrm>
        </p:spPr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187624" y="260649"/>
            <a:ext cx="56703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dirty="0"/>
              <a:t>Основные требования использования перчаток: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1484784"/>
            <a:ext cx="856895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/>
              <a:t>-не </a:t>
            </a:r>
            <a:r>
              <a:rPr lang="ru-RU" dirty="0"/>
              <a:t>допускается использование одной и той же пары перчаток при контакте с двумя и более пациентами, при переходе от одного пациента к другому или от контаминированного участка тела - к чистому;</a:t>
            </a:r>
          </a:p>
          <a:p>
            <a:pPr lvl="0"/>
            <a:r>
              <a:rPr lang="ru-RU" dirty="0" smtClean="0"/>
              <a:t>-необходимо </a:t>
            </a:r>
            <a:r>
              <a:rPr lang="ru-RU" dirty="0"/>
              <a:t>начинать осмотр от чистых поверхностей тела к загрязненным, чтобы сократить риск контаминации;</a:t>
            </a:r>
          </a:p>
          <a:p>
            <a:pPr lvl="0"/>
            <a:r>
              <a:rPr lang="ru-RU" dirty="0" smtClean="0"/>
              <a:t>-запрещается </a:t>
            </a:r>
            <a:r>
              <a:rPr lang="ru-RU" dirty="0"/>
              <a:t>касаться руками лица или других СИЗ;</a:t>
            </a:r>
          </a:p>
          <a:p>
            <a:pPr lvl="0"/>
            <a:r>
              <a:rPr lang="ru-RU" dirty="0" smtClean="0"/>
              <a:t>-запрещается </a:t>
            </a:r>
            <a:r>
              <a:rPr lang="ru-RU" dirty="0"/>
              <a:t>касаться окружающих поверхностей, если этого не требует процесс ухода за пациентом;</a:t>
            </a:r>
          </a:p>
          <a:p>
            <a:pPr lvl="0"/>
            <a:r>
              <a:rPr lang="ru-RU" dirty="0" smtClean="0"/>
              <a:t>-необходимо </a:t>
            </a:r>
            <a:r>
              <a:rPr lang="ru-RU" dirty="0"/>
              <a:t>менять перчатки, если они порвались или сильно загрязнились во время работы (даже если работаете с одним и тем же пациентом);</a:t>
            </a:r>
          </a:p>
          <a:p>
            <a:pPr lvl="0"/>
            <a:r>
              <a:rPr lang="ru-RU" dirty="0" smtClean="0"/>
              <a:t>-запрещается </a:t>
            </a:r>
            <a:r>
              <a:rPr lang="ru-RU" dirty="0"/>
              <a:t>мыть, обрабатывать антисептиком и повторно использовать одноразовые перчатки;</a:t>
            </a:r>
          </a:p>
          <a:p>
            <a:pPr lvl="0"/>
            <a:r>
              <a:rPr lang="ru-RU" dirty="0" smtClean="0"/>
              <a:t>-в </a:t>
            </a:r>
            <a:r>
              <a:rPr lang="ru-RU" dirty="0"/>
              <a:t>ходе проведения медицинских манипуляций, выполняемых в перчатках, запрещается вести записи, прикасаться к устройствам связи и другим объектам больничной среды;</a:t>
            </a:r>
          </a:p>
          <a:p>
            <a:pPr lvl="0"/>
            <a:r>
              <a:rPr lang="ru-RU" dirty="0" smtClean="0"/>
              <a:t>-перчатки </a:t>
            </a:r>
            <a:r>
              <a:rPr lang="ru-RU" dirty="0"/>
              <a:t>должны правильно подобраны по размеру рук (до начала проведения процедуры), они не должны быть слишком свободными или наоборот тесными.</a:t>
            </a:r>
          </a:p>
        </p:txBody>
      </p:sp>
    </p:spTree>
    <p:extLst>
      <p:ext uri="{BB962C8B-B14F-4D97-AF65-F5344CB8AC3E}">
        <p14:creationId xmlns:p14="http://schemas.microsoft.com/office/powerpoint/2010/main" val="20336956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628800"/>
            <a:ext cx="7408333" cy="4497363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dirty="0"/>
              <a:t>потенциальный контакт с кровью, биологическими жидкостями, выделениями или экскрементами;</a:t>
            </a:r>
          </a:p>
          <a:p>
            <a:pPr lvl="0"/>
            <a:r>
              <a:rPr lang="ru-RU" dirty="0"/>
              <a:t>контакт со слизистыми оболочками и с неповрежденной кожей;</a:t>
            </a:r>
          </a:p>
          <a:p>
            <a:pPr lvl="0"/>
            <a:r>
              <a:rPr lang="ru-RU" dirty="0"/>
              <a:t>возможное наличие патогенных и условно-патогенных микроорганизмов;</a:t>
            </a:r>
          </a:p>
          <a:p>
            <a:pPr lvl="0"/>
            <a:r>
              <a:rPr lang="ru-RU" dirty="0"/>
              <a:t>постановка или удаление краткосрочных внутривенных устройств (система внутривенного вливания);</a:t>
            </a:r>
          </a:p>
          <a:p>
            <a:pPr lvl="0"/>
            <a:r>
              <a:rPr lang="ru-RU" dirty="0"/>
              <a:t>забор крови;</a:t>
            </a:r>
          </a:p>
          <a:p>
            <a:r>
              <a:rPr lang="ru-RU" dirty="0"/>
              <a:t> санация трахеобронхиального дерева у пациентов на искусственной вентиляции легких (ИВЛ) с открытым дыхательным контуром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720080"/>
          </a:xfrm>
        </p:spPr>
        <p:txBody>
          <a:bodyPr>
            <a:noAutofit/>
          </a:bodyPr>
          <a:lstStyle/>
          <a:p>
            <a:pPr lvl="0"/>
            <a:r>
              <a:rPr lang="ru-RU" sz="3200" dirty="0"/>
              <a:t>Показания для использования нестерильных перчаток:</a:t>
            </a:r>
            <a:br>
              <a:rPr lang="ru-RU" sz="3200" dirty="0"/>
            </a:b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028758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268760"/>
            <a:ext cx="7408333" cy="4857403"/>
          </a:xfrm>
        </p:spPr>
        <p:txBody>
          <a:bodyPr/>
          <a:lstStyle/>
          <a:p>
            <a:pPr lvl="0"/>
            <a:r>
              <a:rPr lang="ru-RU" dirty="0"/>
              <a:t>опорожнение емкостей с рвотными массами;</a:t>
            </a:r>
          </a:p>
          <a:p>
            <a:pPr lvl="0"/>
            <a:r>
              <a:rPr lang="ru-RU" dirty="0"/>
              <a:t>обращение с контаминированными инструментами (обработка, очистка) и другими предметами, постельным бельем;</a:t>
            </a:r>
          </a:p>
          <a:p>
            <a:pPr lvl="0"/>
            <a:r>
              <a:rPr lang="ru-RU" dirty="0"/>
              <a:t>обращение с медицинскими отходами;</a:t>
            </a:r>
          </a:p>
          <a:p>
            <a:pPr lvl="0"/>
            <a:r>
              <a:rPr lang="ru-RU" dirty="0"/>
              <a:t>очистка мест, на которые были пролиты биологические жидкости;</a:t>
            </a:r>
          </a:p>
          <a:p>
            <a:pPr lvl="0"/>
            <a:r>
              <a:rPr lang="ru-RU" dirty="0"/>
              <a:t>все виды уборок помещений, обработка контаминированных поверхностей (унитазы, раковины и т.д</a:t>
            </a:r>
            <a:r>
              <a:rPr lang="ru-RU" dirty="0" smtClean="0"/>
              <a:t>.).</a:t>
            </a:r>
          </a:p>
          <a:p>
            <a:pPr lvl="0"/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720080"/>
          </a:xfrm>
        </p:spPr>
        <p:txBody>
          <a:bodyPr>
            <a:noAutofit/>
          </a:bodyPr>
          <a:lstStyle/>
          <a:p>
            <a:pPr lvl="0"/>
            <a:r>
              <a:rPr lang="ru-RU" sz="2800" dirty="0"/>
              <a:t>Показания для использования технических перчаток:</a:t>
            </a: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828109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196752"/>
            <a:ext cx="7408333" cy="4929411"/>
          </a:xfrm>
        </p:spPr>
        <p:txBody>
          <a:bodyPr>
            <a:normAutofit lnSpcReduction="10000"/>
          </a:bodyPr>
          <a:lstStyle/>
          <a:p>
            <a:pPr lvl="0"/>
            <a:r>
              <a:rPr lang="ru-RU" dirty="0"/>
              <a:t>любые хирургические процедуры;</a:t>
            </a:r>
          </a:p>
          <a:p>
            <a:pPr lvl="0"/>
            <a:r>
              <a:rPr lang="ru-RU" dirty="0"/>
              <a:t>физиологические роды;</a:t>
            </a:r>
          </a:p>
          <a:p>
            <a:pPr lvl="0"/>
            <a:r>
              <a:rPr lang="ru-RU" dirty="0"/>
              <a:t>гинекологические осмотры;</a:t>
            </a:r>
          </a:p>
          <a:p>
            <a:pPr lvl="0"/>
            <a:r>
              <a:rPr lang="ru-RU" dirty="0"/>
              <a:t>инвазивные процедуры, предполагающие контакт с подкожными тканями, поврежденной кожей и хирургические операции;</a:t>
            </a:r>
          </a:p>
          <a:p>
            <a:pPr lvl="0"/>
            <a:r>
              <a:rPr lang="ru-RU" dirty="0"/>
              <a:t>доступ к периферическим и центральным сосудам и манипуляции с ними (катетеризация);</a:t>
            </a:r>
          </a:p>
          <a:p>
            <a:pPr lvl="0"/>
            <a:r>
              <a:rPr lang="ru-RU" dirty="0"/>
              <a:t>контакт с оборудованием при необходимости поддержания стерильных условий (например, введение </a:t>
            </a:r>
            <a:r>
              <a:rPr lang="ru-RU" dirty="0" err="1"/>
              <a:t>имплантов</a:t>
            </a:r>
            <a:r>
              <a:rPr lang="ru-RU" dirty="0"/>
              <a:t>, катетеров);</a:t>
            </a:r>
          </a:p>
          <a:p>
            <a:pPr lvl="0"/>
            <a:r>
              <a:rPr lang="ru-RU" dirty="0"/>
              <a:t>приготовление препаратов для парентерального питания и химиотерапевтических средств.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48072"/>
          </a:xfrm>
        </p:spPr>
        <p:txBody>
          <a:bodyPr>
            <a:noAutofit/>
          </a:bodyPr>
          <a:lstStyle/>
          <a:p>
            <a:pPr lvl="0"/>
            <a:r>
              <a:rPr lang="ru-RU" sz="2800" dirty="0"/>
              <a:t>Показания для использования стерильных перчаток:</a:t>
            </a: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5424771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412776"/>
            <a:ext cx="7408333" cy="4713387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dirty="0"/>
              <a:t>для высушивания рук, после мытья используются только одноразовые салфетки многократного применения/бумажные полотенца. Категорически запрещено использование любых многоразовых индивидуальных полотенец;</a:t>
            </a:r>
          </a:p>
          <a:p>
            <a:pPr lvl="0"/>
            <a:r>
              <a:rPr lang="ru-RU" dirty="0"/>
              <a:t>допускается использование «одноразовых салфеток многократного применения», изготовленных из хлопчатобумажной ткани, размером 30</a:t>
            </a:r>
            <a:r>
              <a:rPr lang="en-US" dirty="0"/>
              <a:t>x</a:t>
            </a:r>
            <a:r>
              <a:rPr lang="ru-RU" dirty="0"/>
              <a:t>30 см с обработанными краями. Данные салфетки используются однократно, т.е. одна салфетка на одну обработку рук и сбрасывается в емкость «Использованные салфетки». В конце смены использованные салфетки собираются, стираются, высушиваются и проглаживаются в прачечной для последующего использования;</a:t>
            </a:r>
          </a:p>
          <a:p>
            <a:pPr lvl="0"/>
            <a:r>
              <a:rPr lang="ru-RU" dirty="0"/>
              <a:t>при контаминации салфеток биологическими жидкостями пациентов салфетки должны быть продезинфицированы;</a:t>
            </a:r>
          </a:p>
          <a:p>
            <a:pPr lvl="0"/>
            <a:r>
              <a:rPr lang="ru-RU" dirty="0"/>
              <a:t>после хирургического мытья рук используются стерильные салфетки.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04056"/>
          </a:xfrm>
        </p:spPr>
        <p:txBody>
          <a:bodyPr>
            <a:normAutofit fontScale="90000"/>
          </a:bodyPr>
          <a:lstStyle/>
          <a:p>
            <a:pPr lvl="0"/>
            <a:r>
              <a:rPr lang="ru-RU" sz="3100" dirty="0"/>
              <a:t>Требования по использованию салфеток/бумажных полотенец</a:t>
            </a:r>
            <a:r>
              <a:rPr lang="ru-RU" dirty="0"/>
              <a:t>: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81352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/>
          <p:cNvPicPr/>
          <p:nvPr/>
        </p:nvPicPr>
        <p:blipFill rotWithShape="1">
          <a:blip r:embed="rId2"/>
          <a:srcRect l="-750" t="1" r="-1" b="7224"/>
          <a:stretch/>
        </p:blipFill>
        <p:spPr>
          <a:xfrm>
            <a:off x="457200" y="476672"/>
            <a:ext cx="8686801" cy="638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8343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b="1" smtClean="0">
                <a:solidFill>
                  <a:srgbClr val="002060"/>
                </a:solidFill>
              </a:rPr>
              <a:t>Актуальность проблемы</a:t>
            </a:r>
          </a:p>
        </p:txBody>
      </p:sp>
      <p:pic>
        <p:nvPicPr>
          <p:cNvPr id="3" name="Рисунок 2"/>
          <p:cNvPicPr/>
          <p:nvPr/>
        </p:nvPicPr>
        <p:blipFill rotWithShape="1">
          <a:blip r:embed="rId2"/>
          <a:srcRect t="201" b="5858"/>
          <a:stretch/>
        </p:blipFill>
        <p:spPr>
          <a:xfrm>
            <a:off x="755576" y="764705"/>
            <a:ext cx="8388424" cy="60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26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ÐÐ°ÑÑÐ¸Ð½ÐºÐ¸ Ð¿Ð¾ Ð·Ð°Ð¿ÑÐ¾ÑÑ Ð¼Ð¸ÐºÑÐ¾ÑÐ»Ð¾ÑÐ° ÐºÐ¾Ð¶Ð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92696"/>
            <a:ext cx="8382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374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mtClean="0"/>
              <a:t>Резидентная микрофлора кожи рук</a:t>
            </a:r>
          </a:p>
        </p:txBody>
      </p:sp>
      <p:pic>
        <p:nvPicPr>
          <p:cNvPr id="3" name="Рисунок 2"/>
          <p:cNvPicPr/>
          <p:nvPr/>
        </p:nvPicPr>
        <p:blipFill rotWithShape="1">
          <a:blip r:embed="rId2"/>
          <a:srcRect b="6061"/>
          <a:stretch/>
        </p:blipFill>
        <p:spPr>
          <a:xfrm>
            <a:off x="683568" y="764704"/>
            <a:ext cx="8460432" cy="6442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9302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smtClean="0">
                <a:solidFill>
                  <a:srgbClr val="002060"/>
                </a:solidFill>
              </a:rPr>
              <a:t>Транзиторная микрофлора</a:t>
            </a:r>
          </a:p>
        </p:txBody>
      </p:sp>
      <p:pic>
        <p:nvPicPr>
          <p:cNvPr id="3" name="Рисунок 2"/>
          <p:cNvPicPr/>
          <p:nvPr/>
        </p:nvPicPr>
        <p:blipFill rotWithShape="1">
          <a:blip r:embed="rId2"/>
          <a:srcRect b="6465"/>
          <a:stretch/>
        </p:blipFill>
        <p:spPr>
          <a:xfrm>
            <a:off x="755576" y="764704"/>
            <a:ext cx="8388424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9597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b="1" smtClean="0">
                <a:solidFill>
                  <a:srgbClr val="002060"/>
                </a:solidFill>
              </a:rPr>
              <a:t>Инфицирующая микрофлора кожи рук</a:t>
            </a:r>
          </a:p>
        </p:txBody>
      </p:sp>
      <p:pic>
        <p:nvPicPr>
          <p:cNvPr id="3" name="Рисунок 2"/>
          <p:cNvPicPr/>
          <p:nvPr/>
        </p:nvPicPr>
        <p:blipFill rotWithShape="1">
          <a:blip r:embed="rId3"/>
          <a:srcRect l="273" t="-6263" r="-273" b="6263"/>
          <a:stretch/>
        </p:blipFill>
        <p:spPr>
          <a:xfrm>
            <a:off x="755576" y="44624"/>
            <a:ext cx="83884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989480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mtClean="0">
                <a:solidFill>
                  <a:srgbClr val="002060"/>
                </a:solidFill>
              </a:rPr>
              <a:t>Цель гигиены рук – удаление загрязнений и снижение количества микроорганизмов на коже рук до безопасного уровня</a:t>
            </a:r>
          </a:p>
        </p:txBody>
      </p:sp>
      <p:pic>
        <p:nvPicPr>
          <p:cNvPr id="3" name="Рисунок 2"/>
          <p:cNvPicPr/>
          <p:nvPr/>
        </p:nvPicPr>
        <p:blipFill rotWithShape="1">
          <a:blip r:embed="rId2"/>
          <a:srcRect b="5657"/>
          <a:stretch/>
        </p:blipFill>
        <p:spPr>
          <a:xfrm>
            <a:off x="755576" y="692696"/>
            <a:ext cx="8388424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6588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ÐÐ°ÑÑÐ¸Ð½ÐºÐ¸ Ð¿Ð¾ Ð·Ð°Ð¿ÑÐ¾ÑÑ Ð³Ð¸Ð³Ð¸ÐµÐ½Ð° ÑÑÐ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01530"/>
            <a:ext cx="2864134" cy="1582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ÐÐ°ÑÑÐ¸Ð½ÐºÐ¸ Ð¿Ð¾ Ð·Ð°Ð¿ÑÐ¾ÑÑ Ð³Ð¸Ð³Ð¸ÐµÐ½Ð° ÑÑÐº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0"/>
            <a:ext cx="2952328" cy="1970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ÐÐ°ÑÑÐ¸Ð½ÐºÐ¸ Ð¿Ð¾ Ð·Ð°Ð¿ÑÐ¾ÑÑ Ð³Ð¸Ð³Ð¸ÐµÐ½Ð° ÑÑÐº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0"/>
            <a:ext cx="1902313" cy="1783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1356210"/>
              </p:ext>
            </p:extLst>
          </p:nvPr>
        </p:nvGraphicFramePr>
        <p:xfrm>
          <a:off x="755576" y="2708920"/>
          <a:ext cx="7992888" cy="37444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36997">
                  <a:extLst>
                    <a:ext uri="{9D8B030D-6E8A-4147-A177-3AD203B41FA5}">
                      <a16:colId xmlns:a16="http://schemas.microsoft.com/office/drawing/2014/main" xmlns="" val="881815369"/>
                    </a:ext>
                  </a:extLst>
                </a:gridCol>
                <a:gridCol w="3855891">
                  <a:extLst>
                    <a:ext uri="{9D8B030D-6E8A-4147-A177-3AD203B41FA5}">
                      <a16:colId xmlns:a16="http://schemas.microsoft.com/office/drawing/2014/main" xmlns="" val="4047168890"/>
                    </a:ext>
                  </a:extLst>
                </a:gridCol>
              </a:tblGrid>
              <a:tr h="33926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Спиртосодержащий антисептик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Мытья рук мылом и водой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553890621"/>
                  </a:ext>
                </a:extLst>
              </a:tr>
              <a:tr h="69648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Легко применять у постели больного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Привязка к раковине с водой и контаминация одежды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66558437"/>
                  </a:ext>
                </a:extLst>
              </a:tr>
              <a:tr h="105370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Более быстрое и обширное действие по сравнению с мылом и водой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Имеет преимущество при работе с больными гастроэнтеритом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873743459"/>
                  </a:ext>
                </a:extLst>
              </a:tr>
              <a:tr h="69648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Повреждение кожи менее выражено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Вызывает сухость и повреждение липидов и раздражение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300960391"/>
                  </a:ext>
                </a:extLst>
              </a:tr>
              <a:tr h="95848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Вызывает гибель микроорганизмов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Механическое удаление, смывание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1915329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99094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smtClean="0"/>
              <a:t>Мыло или антисептик?</a:t>
            </a:r>
          </a:p>
        </p:txBody>
      </p:sp>
      <p:pic>
        <p:nvPicPr>
          <p:cNvPr id="3" name="Рисунок 2"/>
          <p:cNvPicPr/>
          <p:nvPr/>
        </p:nvPicPr>
        <p:blipFill rotWithShape="1">
          <a:blip r:embed="rId2"/>
          <a:srcRect b="7879"/>
          <a:stretch/>
        </p:blipFill>
        <p:spPr>
          <a:xfrm>
            <a:off x="755576" y="711727"/>
            <a:ext cx="8388424" cy="6317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5684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16292"/>
            <a:ext cx="6840760" cy="1700539"/>
          </a:xfrm>
        </p:spPr>
        <p:txBody>
          <a:bodyPr>
            <a:normAutofit/>
          </a:bodyPr>
          <a:lstStyle/>
          <a:p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Антисептическое мыло. Основные характеристики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107504" y="2276872"/>
            <a:ext cx="4176465" cy="432048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3600" b="1" dirty="0" smtClean="0"/>
              <a:t>Положительные</a:t>
            </a:r>
          </a:p>
          <a:p>
            <a:r>
              <a:rPr lang="ru-RU" sz="3600" dirty="0" smtClean="0"/>
              <a:t>Смывает все транзиторные микроорганизмы, обычное мыло.</a:t>
            </a:r>
          </a:p>
          <a:p>
            <a:endParaRPr lang="ru-RU" sz="3600" dirty="0"/>
          </a:p>
          <a:p>
            <a:r>
              <a:rPr lang="ru-RU" sz="3600" dirty="0" smtClean="0"/>
              <a:t>Уничтожает чувствительные к ДВ микроорганизмы (бактерии, кроме микобактерий)</a:t>
            </a:r>
            <a:endParaRPr lang="ru-RU" sz="3600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>
          <a:xfrm>
            <a:off x="4499993" y="2276872"/>
            <a:ext cx="4628144" cy="4464495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ru-RU" sz="3200" b="1" dirty="0" smtClean="0"/>
              <a:t>Негативные</a:t>
            </a:r>
          </a:p>
          <a:p>
            <a:pPr marL="0" indent="0" algn="ctr">
              <a:buNone/>
            </a:pPr>
            <a:endParaRPr lang="ru-RU" sz="3100" b="1" dirty="0" smtClean="0"/>
          </a:p>
          <a:p>
            <a:r>
              <a:rPr lang="ru-RU" sz="3200" dirty="0" smtClean="0"/>
              <a:t>Уничтожает</a:t>
            </a:r>
          </a:p>
          <a:p>
            <a:pPr marL="0" indent="0">
              <a:buNone/>
            </a:pPr>
            <a:r>
              <a:rPr lang="ru-RU" sz="3200" dirty="0" smtClean="0"/>
              <a:t>резидентную микрофлору рук, снижая ее естественную от патогенной микрофлоры.</a:t>
            </a:r>
          </a:p>
          <a:p>
            <a:r>
              <a:rPr lang="ru-RU" sz="3200" dirty="0" smtClean="0"/>
              <a:t>При длительном</a:t>
            </a:r>
          </a:p>
          <a:p>
            <a:pPr marL="0" indent="0">
              <a:buNone/>
            </a:pPr>
            <a:r>
              <a:rPr lang="ru-RU" sz="3200" dirty="0" smtClean="0"/>
              <a:t>применении приводит к тяжелым сдвигам снижает в  </a:t>
            </a:r>
            <a:r>
              <a:rPr lang="ru-RU" sz="3200" dirty="0" err="1" smtClean="0"/>
              <a:t>микробиоцинозе</a:t>
            </a:r>
            <a:r>
              <a:rPr lang="ru-RU" sz="3200" dirty="0" smtClean="0"/>
              <a:t> кожи рук.</a:t>
            </a:r>
          </a:p>
          <a:p>
            <a:r>
              <a:rPr lang="ru-RU" sz="3200" dirty="0" err="1" smtClean="0"/>
              <a:t>Триклозан</a:t>
            </a:r>
            <a:r>
              <a:rPr lang="ru-RU" sz="3200" dirty="0" smtClean="0"/>
              <a:t> снижает</a:t>
            </a:r>
          </a:p>
          <a:p>
            <a:pPr marL="0" indent="0">
              <a:buNone/>
            </a:pPr>
            <a:r>
              <a:rPr lang="ru-RU" sz="3200" dirty="0" smtClean="0"/>
              <a:t>активность сердечной мышцы, негативно действует на репродуктивно-гормональную активность а также на сигнальную  систему клеток мозга человека. Агентство США по охране окружающей среды придало ему статус  «</a:t>
            </a:r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возможного канцерогена</a:t>
            </a:r>
            <a:r>
              <a:rPr lang="ru-RU" sz="3200" dirty="0" smtClean="0"/>
              <a:t>»</a:t>
            </a:r>
          </a:p>
          <a:p>
            <a:pPr marL="0" indent="0">
              <a:buNone/>
            </a:pPr>
            <a:endParaRPr lang="ru-RU" sz="3200" dirty="0"/>
          </a:p>
        </p:txBody>
      </p:sp>
      <p:pic>
        <p:nvPicPr>
          <p:cNvPr id="1026" name="Picture 2" descr="http://fb.ru/misc/i/gallery/41986/12922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0"/>
            <a:ext cx="1603809" cy="1752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51792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9"/>
          <p:cNvSpPr>
            <a:spLocks noGrp="1"/>
          </p:cNvSpPr>
          <p:nvPr>
            <p:ph type="body" sz="half" idx="2"/>
          </p:nvPr>
        </p:nvSpPr>
        <p:spPr>
          <a:xfrm>
            <a:off x="179512" y="1196752"/>
            <a:ext cx="2448273" cy="4929411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/>
              <a:t>Сухие руки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/>
              <a:t>3-5 мл средства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/>
              <a:t>Обработать все участки кожи рук обратив особое внимание так что бы, вещество проникло под ногтевое пространство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/>
              <a:t>Втирать, пока руки не станут сухими, но не менее 30 (15 сек)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79512" y="116632"/>
            <a:ext cx="5616624" cy="585986"/>
          </a:xfrm>
        </p:spPr>
        <p:txBody>
          <a:bodyPr>
            <a:normAutofit/>
          </a:bodyPr>
          <a:lstStyle/>
          <a:p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Гигиеническая обработка рук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s://gribokbolezn.ru/wp-content/uploads/2017/04/1410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5" y="1124744"/>
            <a:ext cx="6516215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02336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 rotWithShape="1">
          <a:blip r:embed="rId2"/>
          <a:srcRect b="7273"/>
          <a:stretch/>
        </p:blipFill>
        <p:spPr>
          <a:xfrm>
            <a:off x="0" y="260648"/>
            <a:ext cx="9144000" cy="635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1886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 rotWithShape="1">
          <a:blip r:embed="rId2"/>
          <a:srcRect b="7070"/>
          <a:stretch/>
        </p:blipFill>
        <p:spPr>
          <a:xfrm>
            <a:off x="0" y="188640"/>
            <a:ext cx="9144000" cy="637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6989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 rotWithShape="1">
          <a:blip r:embed="rId2"/>
          <a:srcRect b="7879"/>
          <a:stretch/>
        </p:blipFill>
        <p:spPr>
          <a:xfrm>
            <a:off x="0" y="188640"/>
            <a:ext cx="9144000" cy="6317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938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 rotWithShape="1">
          <a:blip r:embed="rId2"/>
          <a:srcRect t="-2626" b="12525"/>
          <a:stretch/>
        </p:blipFill>
        <p:spPr>
          <a:xfrm>
            <a:off x="0" y="0"/>
            <a:ext cx="9144000" cy="617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8527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 rotWithShape="1">
          <a:blip r:embed="rId2"/>
          <a:srcRect b="7273"/>
          <a:stretch/>
        </p:blipFill>
        <p:spPr>
          <a:xfrm>
            <a:off x="683568" y="692696"/>
            <a:ext cx="8460432" cy="616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7465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800" smtClean="0"/>
              <a:t>Суточное наблюдение за соблюдением гигиены рук, Великобритания (2 отделения больницы)</a:t>
            </a:r>
          </a:p>
        </p:txBody>
      </p:sp>
      <p:pic>
        <p:nvPicPr>
          <p:cNvPr id="3" name="Рисунок 2"/>
          <p:cNvPicPr/>
          <p:nvPr/>
        </p:nvPicPr>
        <p:blipFill rotWithShape="1">
          <a:blip r:embed="rId2"/>
          <a:srcRect b="6666"/>
          <a:stretch/>
        </p:blipFill>
        <p:spPr>
          <a:xfrm>
            <a:off x="755576" y="764704"/>
            <a:ext cx="8388424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2626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229600" cy="4536504"/>
          </a:xfrm>
        </p:spPr>
        <p:txBody>
          <a:bodyPr>
            <a:normAutofit/>
          </a:bodyPr>
          <a:lstStyle/>
          <a:p>
            <a:pPr marL="450850" indent="900113">
              <a:lnSpc>
                <a:spcPct val="200000"/>
              </a:lnSpc>
            </a:pPr>
            <a:r>
              <a:rPr lang="ky-KG" b="1" dirty="0" smtClean="0">
                <a:solidFill>
                  <a:schemeClr val="tx1"/>
                </a:solidFill>
              </a:rPr>
              <a:t>Контрольные вопросы</a:t>
            </a:r>
            <a:br>
              <a:rPr lang="ky-KG" b="1" dirty="0" smtClean="0">
                <a:solidFill>
                  <a:schemeClr val="tx1"/>
                </a:solidFill>
              </a:rPr>
            </a:br>
            <a:r>
              <a:rPr lang="ky-KG" b="1" dirty="0" smtClean="0">
                <a:solidFill>
                  <a:schemeClr val="tx1"/>
                </a:solidFill>
              </a:rPr>
              <a:t>      </a:t>
            </a:r>
            <a:r>
              <a:rPr lang="ky-KG" sz="2200" b="1" dirty="0" smtClean="0">
                <a:solidFill>
                  <a:schemeClr val="tx1"/>
                </a:solidFill>
              </a:rPr>
              <a:t>1</a:t>
            </a:r>
            <a:r>
              <a:rPr lang="ky-KG" sz="1800" b="1" dirty="0" smtClean="0">
                <a:solidFill>
                  <a:schemeClr val="tx1"/>
                </a:solidFill>
              </a:rPr>
              <a:t>.</a:t>
            </a:r>
            <a:r>
              <a:rPr lang="ky-KG" sz="3600" b="1" dirty="0" smtClean="0">
                <a:solidFill>
                  <a:schemeClr val="tx1"/>
                </a:solidFill>
              </a:rPr>
              <a:t> </a:t>
            </a:r>
            <a:r>
              <a:rPr lang="ky-KG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 антисептики для рук  как расчитать</a:t>
            </a:r>
            <a:br>
              <a:rPr lang="ky-KG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y-KG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2. Какое мыло использовать для мытья рук</a:t>
            </a:r>
            <a:br>
              <a:rPr lang="ky-KG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y-KG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3.Как проводить суточное наблюдение за гигиеной рук </a:t>
            </a:r>
            <a:br>
              <a:rPr lang="ky-KG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y-KG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Анкета для рук как заполняется </a:t>
            </a: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0864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373216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внимание!!!</a:t>
            </a:r>
            <a:endParaRPr lang="ru-RU" sz="4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 descr="ÐÐ°ÑÑÐ¸Ð½ÐºÐ¸ Ð¿Ð¾ Ð·Ð°Ð¿ÑÐ¾ÑÑ Ð³Ð¸Ð³Ð¸ÐµÐ½Ð° ÑÑÐ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836712"/>
            <a:ext cx="8712968" cy="558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4115170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3_Край">
  <a:themeElements>
    <a:clrScheme name="Край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Край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Край">
  <a:themeElements>
    <a:clrScheme name="Край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Край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679</TotalTime>
  <Words>1780</Words>
  <Application>Microsoft Office PowerPoint</Application>
  <PresentationFormat>Экран (4:3)</PresentationFormat>
  <Paragraphs>189</Paragraphs>
  <Slides>44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44</vt:i4>
      </vt:variant>
    </vt:vector>
  </HeadingPairs>
  <TitlesOfParts>
    <vt:vector size="47" baseType="lpstr">
      <vt:lpstr>3_Край</vt:lpstr>
      <vt:lpstr>4_Край</vt:lpstr>
      <vt:lpstr>Волна</vt:lpstr>
      <vt:lpstr>Безопасность основных медицинских процедур. Стандартные меры предосторожности. Мероприятия по гигиене рук проводимые в ОЗ. Средства индивидуальной защиты</vt:lpstr>
      <vt:lpstr>План занятий</vt:lpstr>
      <vt:lpstr>Стандартные меры предосторожности</vt:lpstr>
      <vt:lpstr>Стандартные меры предосторожности</vt:lpstr>
      <vt:lpstr>Стандартные меры предосторожности</vt:lpstr>
      <vt:lpstr>Стандартные меры предосторожности</vt:lpstr>
      <vt:lpstr>Стандартные меры предосторожности включают:</vt:lpstr>
      <vt:lpstr>Стандартные меры предосторожности включают:</vt:lpstr>
      <vt:lpstr>Безопасность медицинских процедур</vt:lpstr>
      <vt:lpstr>Гигиена рук мед персонала</vt:lpstr>
      <vt:lpstr>Гигиена рук.</vt:lpstr>
      <vt:lpstr>  гигиена рук медицинских работников - общее понятие, обозначающее ряд    мероприятий, включающих мытье рук, антисептику рук и косметический уход      за   кожей рук медицинского персонала;    </vt:lpstr>
      <vt:lpstr>   </vt:lpstr>
      <vt:lpstr>Показания мытья рук с мылом и водой: </vt:lpstr>
      <vt:lpstr>Показания к гигиенической обработке рук антисептическими спиртосодержащими средствами: </vt:lpstr>
      <vt:lpstr>Приверженность гигиене рук – 80%         Критерий ВОЗ</vt:lpstr>
      <vt:lpstr>   </vt:lpstr>
      <vt:lpstr>Требования к мытью рук: </vt:lpstr>
      <vt:lpstr>Требования к хирургической обработке рук:</vt:lpstr>
      <vt:lpstr>  </vt:lpstr>
      <vt:lpstr>  </vt:lpstr>
      <vt:lpstr>Показания для использования нестерильных перчаток: </vt:lpstr>
      <vt:lpstr>Показания для использования технических перчаток: </vt:lpstr>
      <vt:lpstr>Показания для использования стерильных перчаток: </vt:lpstr>
      <vt:lpstr>Требования по использованию салфеток/бумажных полотенец: </vt:lpstr>
      <vt:lpstr>Презентация PowerPoint</vt:lpstr>
      <vt:lpstr>Актуальность проблемы</vt:lpstr>
      <vt:lpstr>Презентация PowerPoint</vt:lpstr>
      <vt:lpstr>Резидентная микрофлора кожи рук</vt:lpstr>
      <vt:lpstr>Транзиторная микрофлора</vt:lpstr>
      <vt:lpstr>Инфицирующая микрофлора кожи рук</vt:lpstr>
      <vt:lpstr>Цель гигиены рук – удаление загрязнений и снижение количества микроорганизмов на коже рук до безопасного уровня</vt:lpstr>
      <vt:lpstr>Презентация PowerPoint</vt:lpstr>
      <vt:lpstr>Мыло или антисептик?</vt:lpstr>
      <vt:lpstr>Антисептическое мыло. Основные характеристики</vt:lpstr>
      <vt:lpstr>Гигиеническая обработка рук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Суточное наблюдение за соблюдением гигиены рук, Великобритания (2 отделения больницы)</vt:lpstr>
      <vt:lpstr>Контрольные вопросы       1. Расход антисептики для рук  как расчитать           2. Какое мыло использовать для мытья рук                                 3.Как проводить суточное наблюдение за гигиеной рук  4. Анкета для рук как заполняется </vt:lpstr>
      <vt:lpstr>Спасибо за внимание!!!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Гигиена рук мед персонала</dc:title>
  <dc:creator>Admin</dc:creator>
  <cp:lastModifiedBy>Гульчехра</cp:lastModifiedBy>
  <cp:revision>59</cp:revision>
  <dcterms:created xsi:type="dcterms:W3CDTF">2019-03-22T09:18:40Z</dcterms:created>
  <dcterms:modified xsi:type="dcterms:W3CDTF">2024-10-25T09:12:21Z</dcterms:modified>
</cp:coreProperties>
</file>